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65" r:id="rId4"/>
    <p:sldId id="267" r:id="rId5"/>
    <p:sldId id="268" r:id="rId6"/>
    <p:sldId id="271" r:id="rId7"/>
    <p:sldId id="257" r:id="rId8"/>
    <p:sldId id="258" r:id="rId9"/>
    <p:sldId id="261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20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97ED931-0FE3-4851-9B9B-803592382197}" type="datetimeFigureOut">
              <a:rPr lang="ru-RU" smtClean="0"/>
              <a:t>17.03.2014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707F1AD-612B-4E4D-BF40-11BB8A7452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D931-0FE3-4851-9B9B-803592382197}" type="datetimeFigureOut">
              <a:rPr lang="ru-RU" smtClean="0"/>
              <a:t>17.03.2014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F1AD-612B-4E4D-BF40-11BB8A7452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D931-0FE3-4851-9B9B-803592382197}" type="datetimeFigureOut">
              <a:rPr lang="ru-RU" smtClean="0"/>
              <a:t>17.03.2014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F1AD-612B-4E4D-BF40-11BB8A7452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97ED931-0FE3-4851-9B9B-803592382197}" type="datetimeFigureOut">
              <a:rPr lang="ru-RU" smtClean="0"/>
              <a:t>17.03.2014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707F1AD-612B-4E4D-BF40-11BB8A74528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97ED931-0FE3-4851-9B9B-803592382197}" type="datetimeFigureOut">
              <a:rPr lang="ru-RU" smtClean="0"/>
              <a:t>17.03.2014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707F1AD-612B-4E4D-BF40-11BB8A7452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D931-0FE3-4851-9B9B-803592382197}" type="datetimeFigureOut">
              <a:rPr lang="ru-RU" smtClean="0"/>
              <a:t>17.03.2014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F1AD-612B-4E4D-BF40-11BB8A74528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D931-0FE3-4851-9B9B-803592382197}" type="datetimeFigureOut">
              <a:rPr lang="ru-RU" smtClean="0"/>
              <a:t>17.03.2014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F1AD-612B-4E4D-BF40-11BB8A74528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97ED931-0FE3-4851-9B9B-803592382197}" type="datetimeFigureOut">
              <a:rPr lang="ru-RU" smtClean="0"/>
              <a:t>17.03.2014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707F1AD-612B-4E4D-BF40-11BB8A74528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D931-0FE3-4851-9B9B-803592382197}" type="datetimeFigureOut">
              <a:rPr lang="ru-RU" smtClean="0"/>
              <a:t>17.03.2014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F1AD-612B-4E4D-BF40-11BB8A7452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97ED931-0FE3-4851-9B9B-803592382197}" type="datetimeFigureOut">
              <a:rPr lang="ru-RU" smtClean="0"/>
              <a:t>17.03.2014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707F1AD-612B-4E4D-BF40-11BB8A74528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97ED931-0FE3-4851-9B9B-803592382197}" type="datetimeFigureOut">
              <a:rPr lang="ru-RU" smtClean="0"/>
              <a:t>17.03.2014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707F1AD-612B-4E4D-BF40-11BB8A74528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97ED931-0FE3-4851-9B9B-803592382197}" type="datetimeFigureOut">
              <a:rPr lang="ru-RU" smtClean="0"/>
              <a:t>17.03.2014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707F1AD-612B-4E4D-BF40-11BB8A74528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1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4.png"/><Relationship Id="rId7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980728"/>
            <a:ext cx="6172200" cy="2669682"/>
          </a:xfrm>
        </p:spPr>
        <p:txBody>
          <a:bodyPr>
            <a:normAutofit/>
          </a:bodyPr>
          <a:lstStyle/>
          <a:p>
            <a:pPr algn="ctr"/>
            <a:r>
              <a:rPr lang="tt-RU" dirty="0" smtClean="0"/>
              <a:t>Мир окружающий нас</a:t>
            </a:r>
            <a:endParaRPr lang="ru-RU" sz="2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437112"/>
            <a:ext cx="6172200" cy="1649778"/>
          </a:xfrm>
        </p:spPr>
        <p:txBody>
          <a:bodyPr>
            <a:normAutofit lnSpcReduction="10000"/>
          </a:bodyPr>
          <a:lstStyle/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/>
              <a:t>Автор: </a:t>
            </a:r>
            <a:r>
              <a:rPr lang="ru-RU" dirty="0" err="1"/>
              <a:t>Салимгараева</a:t>
            </a:r>
            <a:r>
              <a:rPr lang="ru-RU" dirty="0"/>
              <a:t> Н.Ф. воспитатель русского языка муниципального бюджетного дошкольного учреждения «Детский сад №4 «Ляйсан» </a:t>
            </a:r>
            <a:r>
              <a:rPr lang="ru-RU" dirty="0" err="1"/>
              <a:t>пгт</a:t>
            </a:r>
            <a:r>
              <a:rPr lang="ru-RU" dirty="0"/>
              <a:t>. Кукмор» Кукморского муниципального района РТ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48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612" y="967075"/>
            <a:ext cx="1640068" cy="178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814" y="3189541"/>
            <a:ext cx="1735088" cy="184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349668"/>
            <a:ext cx="1368152" cy="1659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157192"/>
            <a:ext cx="7950223" cy="151216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1400" dirty="0">
                <a:solidFill>
                  <a:schemeClr val="tx1"/>
                </a:solidFill>
              </a:rPr>
              <a:t>1. </a:t>
            </a:r>
            <a:r>
              <a:rPr lang="ru-RU" sz="1400" dirty="0" smtClean="0">
                <a:solidFill>
                  <a:schemeClr val="tx1"/>
                </a:solidFill>
              </a:rPr>
              <a:t>Пятый лишний. (После щелчка правильные элементы одежды направляются к кукле )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2. Словарная работа: </a:t>
            </a:r>
            <a:r>
              <a:rPr lang="tt-RU" sz="1400" dirty="0" smtClean="0">
                <a:solidFill>
                  <a:schemeClr val="accent6">
                    <a:lumMod val="50000"/>
                  </a:schemeClr>
                </a:solidFill>
              </a:rPr>
              <a:t>түбәтәй, камзул, күлмәк, читек.</a:t>
            </a:r>
            <a:br>
              <a:rPr lang="tt-RU" sz="1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tt-RU" sz="1400" dirty="0" smtClean="0">
                <a:solidFill>
                  <a:schemeClr val="tx1"/>
                </a:solidFill>
              </a:rPr>
              <a:t>3. Ход игры: дети называют лишний элементы национального костюма.</a:t>
            </a:r>
            <a:br>
              <a:rPr lang="tt-RU" sz="1400" dirty="0" smtClean="0">
                <a:solidFill>
                  <a:schemeClr val="tx1"/>
                </a:solidFill>
              </a:rPr>
            </a:br>
            <a:r>
              <a:rPr lang="tt-RU" sz="1400" dirty="0" smtClean="0">
                <a:solidFill>
                  <a:schemeClr val="accent6">
                    <a:lumMod val="50000"/>
                  </a:schemeClr>
                </a:solidFill>
              </a:rPr>
              <a:t>- Что лишнее? (Пятый лишний  -  Картуз)</a:t>
            </a:r>
            <a:br>
              <a:rPr lang="tt-RU" sz="1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tt-RU" sz="1400" dirty="0" smtClean="0">
                <a:solidFill>
                  <a:schemeClr val="accent6">
                    <a:lumMod val="50000"/>
                  </a:schemeClr>
                </a:solidFill>
              </a:rPr>
              <a:t>- Почему? (Это элемент русского национального костюма)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502" y="879834"/>
            <a:ext cx="1098927" cy="666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813" y="3789040"/>
            <a:ext cx="1097020" cy="914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09186"/>
            <a:ext cx="1772792" cy="4158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377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-0.22448 -0.0055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33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0.01597 L -0.40122 -0.0159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48148E-6 L -0.55139 0.0002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103" y="3613700"/>
            <a:ext cx="1648086" cy="101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577" y="1392707"/>
            <a:ext cx="1152525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19" y="4174123"/>
            <a:ext cx="1097020" cy="914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163" y="3157871"/>
            <a:ext cx="1229947" cy="1674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4361"/>
            <a:ext cx="2016224" cy="3651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92707"/>
            <a:ext cx="1784084" cy="194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51520" y="5229200"/>
            <a:ext cx="7920880" cy="1476846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1400" dirty="0">
                <a:solidFill>
                  <a:schemeClr val="tx1"/>
                </a:solidFill>
              </a:rPr>
              <a:t>1. </a:t>
            </a:r>
            <a:r>
              <a:rPr lang="ru-RU" sz="1400" dirty="0" smtClean="0">
                <a:solidFill>
                  <a:schemeClr val="tx1"/>
                </a:solidFill>
              </a:rPr>
              <a:t>Пятый лишний. (После щелчка правильные элементы одежды направляются к кукле )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2. Словарная работа: </a:t>
            </a:r>
            <a:r>
              <a:rPr lang="tt-RU" sz="1400" dirty="0" smtClean="0">
                <a:solidFill>
                  <a:schemeClr val="accent6">
                    <a:lumMod val="50000"/>
                  </a:schemeClr>
                </a:solidFill>
              </a:rPr>
              <a:t>брюки, картуз, лапти, рубаха. </a:t>
            </a:r>
            <a:br>
              <a:rPr lang="tt-RU" sz="1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tt-RU" sz="1400" dirty="0" smtClean="0">
                <a:solidFill>
                  <a:schemeClr val="tx1"/>
                </a:solidFill>
              </a:rPr>
              <a:t>3. Ход игры: дети называют лишний элемент национального костюма. </a:t>
            </a:r>
            <a:br>
              <a:rPr lang="tt-RU" sz="1400" dirty="0" smtClean="0">
                <a:solidFill>
                  <a:schemeClr val="tx1"/>
                </a:solidFill>
              </a:rPr>
            </a:br>
            <a:r>
              <a:rPr lang="tt-RU" sz="1400" dirty="0" smtClean="0">
                <a:solidFill>
                  <a:schemeClr val="accent6">
                    <a:lumMod val="50000"/>
                  </a:schemeClr>
                </a:solidFill>
              </a:rPr>
              <a:t>- Что лишнее? (Пятый лишний  -  камзул)</a:t>
            </a:r>
            <a:br>
              <a:rPr lang="tt-RU" sz="1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tt-RU" sz="1400" dirty="0" smtClean="0">
                <a:solidFill>
                  <a:schemeClr val="accent6">
                    <a:lumMod val="50000"/>
                  </a:schemeClr>
                </a:solidFill>
              </a:rPr>
              <a:t>- Почему? (Это элемент татарского национального костюма)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6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44444E-6 L -1.11111E-6 -0.252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49 -0.00255 L -0.02049 -0.12755 C -0.02049 -0.18357 -0.41302 -0.34237 -0.35694 -0.34237 L -0.36753 -0.31412 " pathEditMode="relative" rAng="0" ptsTypes="FfFF">
                                      <p:cBhvr>
                                        <p:cTn id="1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35" y="-1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-0.1257 C 2.22222E-6 -0.18102 -0.30747 -0.24908 -0.24688 -0.23287 L -0.75 -0.39051 " pathEditMode="relative" rAng="0" ptsTypes="FfFF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0" y="-1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2617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Интерактивная дидактическая игра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 для развития процессов обобщения и классификации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/>
          </a:p>
        </p:txBody>
      </p:sp>
      <p:pic>
        <p:nvPicPr>
          <p:cNvPr id="7170" name="Picture 2" descr="C:\Users\Admin\Desktop\Новая папка (5)\татары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2532509" cy="32468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1" name="Picture 3" descr="C:\Users\Admin\Desktop\русски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44824"/>
            <a:ext cx="3736047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38035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dirty="0" smtClean="0"/>
              <a:t>Русская национальная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Словарная работа: сарафан, блузка, сапожки, кокошник, картуз, брюки, лапти, рубаха.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322" y="1628800"/>
            <a:ext cx="1080120" cy="1363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472" y="1437241"/>
            <a:ext cx="830108" cy="1819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630613"/>
            <a:ext cx="1385888" cy="181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482" y="1628800"/>
            <a:ext cx="1160835" cy="143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969" y="3970962"/>
            <a:ext cx="1648086" cy="101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736" y="3819139"/>
            <a:ext cx="1152525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95" y="3945753"/>
            <a:ext cx="1097020" cy="914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970962"/>
            <a:ext cx="1229947" cy="1674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347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634082"/>
          </a:xfrm>
        </p:spPr>
        <p:txBody>
          <a:bodyPr/>
          <a:lstStyle/>
          <a:p>
            <a:pPr algn="ctr"/>
            <a:r>
              <a:rPr lang="tt-RU" dirty="0" smtClean="0"/>
              <a:t>Татар халык киемнәре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7848872" cy="5256584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tt-RU" dirty="0" smtClean="0"/>
              <a:t>Кабатлау өчен сүзләр: күлмәк, калфак, читек, </a:t>
            </a:r>
            <a:r>
              <a:rPr lang="tt-RU" b="1" u="sng" dirty="0" smtClean="0"/>
              <a:t>ир күлмәге, сапоги, </a:t>
            </a:r>
            <a:r>
              <a:rPr lang="tt-RU" dirty="0" smtClean="0"/>
              <a:t>түбәтәй, камзол </a:t>
            </a:r>
            <a:r>
              <a:rPr lang="tt-RU" b="1" u="sng" dirty="0" smtClean="0"/>
              <a:t> </a:t>
            </a:r>
            <a:endParaRPr lang="ru-RU" b="1" u="sng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321" y="1355203"/>
            <a:ext cx="1263478" cy="1353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625" y="1361664"/>
            <a:ext cx="1024691" cy="134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603" y="1234523"/>
            <a:ext cx="896040" cy="174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343" y="3400236"/>
            <a:ext cx="1640068" cy="178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79" y="3407183"/>
            <a:ext cx="1735088" cy="184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528265"/>
            <a:ext cx="1368152" cy="1659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681" y="3831546"/>
            <a:ext cx="1098927" cy="666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081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1" y="274638"/>
            <a:ext cx="7828895" cy="778098"/>
          </a:xfrm>
        </p:spPr>
        <p:txBody>
          <a:bodyPr/>
          <a:lstStyle/>
          <a:p>
            <a:pPr algn="ctr"/>
            <a:r>
              <a:rPr lang="tt-RU" dirty="0" smtClean="0"/>
              <a:t>Татар халык ашлары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199" y="1600200"/>
            <a:ext cx="7911247" cy="4873752"/>
          </a:xfrm>
        </p:spPr>
        <p:txBody>
          <a:bodyPr>
            <a:normAutofit fontScale="92500" lnSpcReduction="10000"/>
          </a:bodyPr>
          <a:lstStyle/>
          <a:p>
            <a:endParaRPr lang="tt-RU" dirty="0" smtClean="0"/>
          </a:p>
          <a:p>
            <a:endParaRPr lang="tt-RU" dirty="0"/>
          </a:p>
          <a:p>
            <a:endParaRPr lang="tt-RU" dirty="0" smtClean="0"/>
          </a:p>
          <a:p>
            <a:endParaRPr lang="tt-RU" dirty="0"/>
          </a:p>
          <a:p>
            <a:endParaRPr lang="tt-RU" dirty="0" smtClean="0"/>
          </a:p>
          <a:p>
            <a:endParaRPr lang="tt-RU" dirty="0"/>
          </a:p>
          <a:p>
            <a:endParaRPr lang="tt-RU" dirty="0" smtClean="0"/>
          </a:p>
          <a:p>
            <a:endParaRPr lang="tt-RU" dirty="0"/>
          </a:p>
          <a:p>
            <a:endParaRPr lang="tt-RU" dirty="0" smtClean="0"/>
          </a:p>
          <a:p>
            <a:endParaRPr lang="tt-RU" dirty="0" smtClean="0"/>
          </a:p>
          <a:p>
            <a:endParaRPr lang="tt-RU" dirty="0"/>
          </a:p>
          <a:p>
            <a:r>
              <a:rPr lang="tt-RU" dirty="0" smtClean="0"/>
              <a:t> Кабатлау өчен сүзләр: бавырсак, күзикмәк, чәк-чәк, бәлеш, гөбәдия, өчпочмак, пәрәмәч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082" y="1052736"/>
            <a:ext cx="1447619" cy="12857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7" y="4315816"/>
            <a:ext cx="2279239" cy="1582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647" y="2414811"/>
            <a:ext cx="2197100" cy="167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372" y="1052736"/>
            <a:ext cx="1819275" cy="1362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80" y="2679452"/>
            <a:ext cx="1985067" cy="1147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88" y="2711825"/>
            <a:ext cx="1872208" cy="1082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596" y="4266529"/>
            <a:ext cx="1903366" cy="1681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670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7385248" cy="634082"/>
          </a:xfrm>
        </p:spPr>
        <p:txBody>
          <a:bodyPr/>
          <a:lstStyle/>
          <a:p>
            <a:pPr algn="ctr"/>
            <a:r>
              <a:rPr lang="ru-RU" dirty="0" smtClean="0"/>
              <a:t>Русская национальная еда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Словарная работа: расстегай, ватрушки, пельмени, баранки, каравай, блины.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1189656"/>
            <a:ext cx="1923810" cy="16380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22" y="4229945"/>
            <a:ext cx="1743075" cy="1076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72" y="1920383"/>
            <a:ext cx="1609963" cy="14835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928" y="3237602"/>
            <a:ext cx="2151623" cy="165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712" y="4087601"/>
            <a:ext cx="1517054" cy="13610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469" y="1855034"/>
            <a:ext cx="1851610" cy="1614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84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1" y="2844993"/>
            <a:ext cx="2279239" cy="1582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110" y="5633864"/>
            <a:ext cx="8640960" cy="122413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1. Угости куклу национальными татарскими блюдами. </a:t>
            </a:r>
            <a:r>
              <a:rPr lang="ru-RU" sz="1200" dirty="0" smtClean="0">
                <a:solidFill>
                  <a:schemeClr val="tx1"/>
                </a:solidFill>
              </a:rPr>
              <a:t>(По щелчку лишние блюда исчезают с экрана)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2. Словарная работа: </a:t>
            </a:r>
            <a:r>
              <a:rPr lang="tt-RU" sz="1600" dirty="0" smtClean="0">
                <a:solidFill>
                  <a:srgbClr val="FF0000"/>
                </a:solidFill>
              </a:rPr>
              <a:t>бавырсак, гөбәдия, бәлеш, пәрәмәч, чәк-чәк, өчпочмак.</a:t>
            </a:r>
            <a:br>
              <a:rPr lang="tt-RU" sz="1600" dirty="0" smtClean="0">
                <a:solidFill>
                  <a:srgbClr val="FF0000"/>
                </a:solidFill>
              </a:rPr>
            </a:br>
            <a:r>
              <a:rPr lang="tt-RU" sz="1600" dirty="0" smtClean="0">
                <a:solidFill>
                  <a:schemeClr val="tx1"/>
                </a:solidFill>
              </a:rPr>
              <a:t>3. Ход игры: дети угощают куклу Айсылу татарскими национальными блюдами. Например: </a:t>
            </a:r>
            <a:r>
              <a:rPr lang="tt-RU" sz="1600" dirty="0" smtClean="0">
                <a:solidFill>
                  <a:srgbClr val="FF0000"/>
                </a:solidFill>
              </a:rPr>
              <a:t>Айсылу поешь чак-чак. 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067" y="899427"/>
            <a:ext cx="21971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80277"/>
            <a:ext cx="1924050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13" y="1056589"/>
            <a:ext cx="1819275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93651"/>
            <a:ext cx="1985067" cy="1147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875" y="4276644"/>
            <a:ext cx="1872208" cy="108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801" y="2875656"/>
            <a:ext cx="1903366" cy="16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991" y="4334554"/>
            <a:ext cx="174307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155" y="1607107"/>
            <a:ext cx="1645860" cy="2794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274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542" y="5445224"/>
            <a:ext cx="8079881" cy="11430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1</a:t>
            </a:r>
            <a:r>
              <a:rPr lang="ru-RU" sz="1600" dirty="0">
                <a:solidFill>
                  <a:schemeClr val="tx1"/>
                </a:solidFill>
              </a:rPr>
              <a:t>. Угости куклу национальными </a:t>
            </a:r>
            <a:r>
              <a:rPr lang="ru-RU" sz="1600" dirty="0" smtClean="0">
                <a:solidFill>
                  <a:schemeClr val="tx1"/>
                </a:solidFill>
              </a:rPr>
              <a:t>русскими </a:t>
            </a:r>
            <a:r>
              <a:rPr lang="ru-RU" sz="1600" dirty="0">
                <a:solidFill>
                  <a:schemeClr val="tx1"/>
                </a:solidFill>
              </a:rPr>
              <a:t>блюдами. </a:t>
            </a:r>
            <a:r>
              <a:rPr lang="ru-RU" sz="1200" dirty="0">
                <a:solidFill>
                  <a:schemeClr val="tx1"/>
                </a:solidFill>
              </a:rPr>
              <a:t>(По щелчку лишние блюда исчезают с экрана)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2. Словарная работа: </a:t>
            </a:r>
            <a:r>
              <a:rPr lang="tt-RU" sz="1600" dirty="0" smtClean="0"/>
              <a:t>растегай, ватрушки, пельмени, баранки, блины, каравай. </a:t>
            </a:r>
            <a:br>
              <a:rPr lang="tt-RU" sz="1600" dirty="0" smtClean="0"/>
            </a:br>
            <a:r>
              <a:rPr lang="tt-RU" sz="1600" dirty="0" smtClean="0">
                <a:solidFill>
                  <a:schemeClr val="tx1"/>
                </a:solidFill>
              </a:rPr>
              <a:t>3</a:t>
            </a:r>
            <a:r>
              <a:rPr lang="tt-RU" sz="1600" dirty="0">
                <a:solidFill>
                  <a:schemeClr val="tx1"/>
                </a:solidFill>
              </a:rPr>
              <a:t>. Ход игры: дети угощают куклу </a:t>
            </a:r>
            <a:r>
              <a:rPr lang="tt-RU" sz="1600" dirty="0" smtClean="0">
                <a:solidFill>
                  <a:schemeClr val="tx1"/>
                </a:solidFill>
              </a:rPr>
              <a:t>Таню русскими </a:t>
            </a:r>
            <a:r>
              <a:rPr lang="tt-RU" sz="1600" dirty="0">
                <a:solidFill>
                  <a:schemeClr val="tx1"/>
                </a:solidFill>
              </a:rPr>
              <a:t>национальными блюдами. Например: </a:t>
            </a:r>
            <a:r>
              <a:rPr lang="tt-RU" sz="1600" dirty="0" smtClean="0">
                <a:solidFill>
                  <a:schemeClr val="tx2">
                    <a:lumMod val="75000"/>
                  </a:schemeClr>
                </a:solidFill>
              </a:rPr>
              <a:t>Таня </a:t>
            </a:r>
            <a:r>
              <a:rPr lang="tt-RU" sz="1600" dirty="0">
                <a:solidFill>
                  <a:schemeClr val="tx2">
                    <a:lumMod val="75000"/>
                  </a:schemeClr>
                </a:solidFill>
              </a:rPr>
              <a:t>поешь </a:t>
            </a:r>
            <a:r>
              <a:rPr lang="tt-RU" sz="1600" dirty="0" smtClean="0">
                <a:solidFill>
                  <a:schemeClr val="tx2">
                    <a:lumMod val="75000"/>
                  </a:schemeClr>
                </a:solidFill>
              </a:rPr>
              <a:t>расстегай.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490" y="51025"/>
            <a:ext cx="1923810" cy="16380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64" y="4072965"/>
            <a:ext cx="1743075" cy="1076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702" y="203251"/>
            <a:ext cx="1609963" cy="14835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506" y="2108417"/>
            <a:ext cx="1702589" cy="151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43" y="2060848"/>
            <a:ext cx="2151623" cy="165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506" y="3973402"/>
            <a:ext cx="1517054" cy="13610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883" y="203251"/>
            <a:ext cx="1851610" cy="1614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008381"/>
            <a:ext cx="1523230" cy="3224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132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927" y="1849915"/>
            <a:ext cx="1212326" cy="2121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192" y="4062091"/>
            <a:ext cx="1080120" cy="1363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270" y="65840"/>
            <a:ext cx="830108" cy="1819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95709"/>
            <a:ext cx="1385888" cy="181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063" y="3971486"/>
            <a:ext cx="1160835" cy="143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052" y="2096263"/>
            <a:ext cx="1325029" cy="2125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712" y="260446"/>
            <a:ext cx="1183480" cy="56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96" y="375470"/>
            <a:ext cx="1263478" cy="1353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193" y="4160750"/>
            <a:ext cx="1024691" cy="134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низ 4"/>
          <p:cNvSpPr/>
          <p:nvPr/>
        </p:nvSpPr>
        <p:spPr>
          <a:xfrm rot="2456326">
            <a:off x="6710240" y="1764807"/>
            <a:ext cx="241557" cy="581848"/>
          </a:xfrm>
          <a:prstGeom prst="downArrow">
            <a:avLst>
              <a:gd name="adj1" fmla="val 50000"/>
              <a:gd name="adj2" fmla="val 4725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6262580">
            <a:off x="6878975" y="3632762"/>
            <a:ext cx="269283" cy="67744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19355222">
            <a:off x="5182219" y="1648890"/>
            <a:ext cx="243135" cy="47245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2955140" y="1139414"/>
            <a:ext cx="628666" cy="3007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209233" flipV="1">
            <a:off x="1763004" y="1856841"/>
            <a:ext cx="790239" cy="2650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8345577">
            <a:off x="4969020" y="4336261"/>
            <a:ext cx="669534" cy="315551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9549191">
            <a:off x="2209142" y="4230851"/>
            <a:ext cx="763193" cy="2654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96" y="2419389"/>
            <a:ext cx="896040" cy="174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Стрелка вправо 17"/>
          <p:cNvSpPr/>
          <p:nvPr/>
        </p:nvSpPr>
        <p:spPr>
          <a:xfrm>
            <a:off x="1571174" y="2827602"/>
            <a:ext cx="900495" cy="3326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395536" y="5507638"/>
            <a:ext cx="8208714" cy="1350362"/>
          </a:xfrm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1</a:t>
            </a:r>
            <a:r>
              <a:rPr lang="ru-RU" sz="1600" dirty="0">
                <a:solidFill>
                  <a:schemeClr val="tx1"/>
                </a:solidFill>
              </a:rPr>
              <a:t>. </a:t>
            </a:r>
            <a:r>
              <a:rPr lang="ru-RU" sz="1600" dirty="0" smtClean="0">
                <a:solidFill>
                  <a:schemeClr val="tx1"/>
                </a:solidFill>
              </a:rPr>
              <a:t>Одень куклу слева в татарскую национальную одежду, куклу справа в русскую национальную одежду. </a:t>
            </a:r>
            <a:r>
              <a:rPr lang="ru-RU" sz="1200" dirty="0" smtClean="0">
                <a:solidFill>
                  <a:schemeClr val="tx1"/>
                </a:solidFill>
              </a:rPr>
              <a:t>(</a:t>
            </a:r>
            <a:r>
              <a:rPr lang="ru-RU" sz="1200" dirty="0">
                <a:solidFill>
                  <a:schemeClr val="tx1"/>
                </a:solidFill>
              </a:rPr>
              <a:t>По щелчку </a:t>
            </a:r>
            <a:r>
              <a:rPr lang="ru-RU" sz="1200" dirty="0" smtClean="0">
                <a:solidFill>
                  <a:schemeClr val="tx1"/>
                </a:solidFill>
              </a:rPr>
              <a:t>межу куклой и элементами одежды появляется стрелка)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2. Словарная работа: </a:t>
            </a:r>
            <a:r>
              <a:rPr lang="tt-RU" sz="1600" dirty="0" smtClean="0"/>
              <a:t>сарафан, блузка, кокошник, сапожки, беләзек, читек, күлмәк, калфак.</a:t>
            </a:r>
            <a:br>
              <a:rPr lang="tt-RU" sz="1600" dirty="0" smtClean="0"/>
            </a:br>
            <a:r>
              <a:rPr lang="tt-RU" sz="1600" dirty="0" smtClean="0">
                <a:solidFill>
                  <a:schemeClr val="tx1"/>
                </a:solidFill>
              </a:rPr>
              <a:t>3</a:t>
            </a:r>
            <a:r>
              <a:rPr lang="tt-RU" sz="1600" dirty="0">
                <a:solidFill>
                  <a:schemeClr val="tx1"/>
                </a:solidFill>
              </a:rPr>
              <a:t>. Ход игры: дети </a:t>
            </a:r>
            <a:r>
              <a:rPr lang="tt-RU" sz="1600" dirty="0" smtClean="0">
                <a:solidFill>
                  <a:schemeClr val="tx1"/>
                </a:solidFill>
              </a:rPr>
              <a:t>выбирают для кукл элементы одежды. </a:t>
            </a:r>
            <a:r>
              <a:rPr lang="tt-RU" sz="1600" dirty="0">
                <a:solidFill>
                  <a:schemeClr val="tx1"/>
                </a:solidFill>
              </a:rPr>
              <a:t>Например: </a:t>
            </a:r>
            <a:r>
              <a:rPr lang="tt-RU" sz="1600" dirty="0" smtClean="0">
                <a:solidFill>
                  <a:schemeClr val="tx2">
                    <a:lumMod val="75000"/>
                  </a:schemeClr>
                </a:solidFill>
              </a:rPr>
              <a:t>Айсылу одень калфак. Таня одень кокошник.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0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426</TotalTime>
  <Words>208</Words>
  <Application>Microsoft Office PowerPoint</Application>
  <PresentationFormat>Экран 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Мир окружающий нас</vt:lpstr>
      <vt:lpstr>Интерактивная дидактическая игра  для развития процессов обобщения и классификации </vt:lpstr>
      <vt:lpstr>Русская национальная одежда</vt:lpstr>
      <vt:lpstr>Татар халык киемнәре</vt:lpstr>
      <vt:lpstr>Татар халык ашлары</vt:lpstr>
      <vt:lpstr>Русская национальная еда</vt:lpstr>
      <vt:lpstr>1. Угости куклу национальными татарскими блюдами. (По щелчку лишние блюда исчезают с экрана) 2. Словарная работа: бавырсак, гөбәдия, бәлеш, пәрәмәч, чәк-чәк, өчпочмак. 3. Ход игры: дети угощают куклу Айсылу татарскими национальными блюдами. Например: Айсылу поешь чак-чак. </vt:lpstr>
      <vt:lpstr>1. Угости куклу национальными русскими блюдами. (По щелчку лишние блюда исчезают с экрана) 2. Словарная работа: растегай, ватрушки, пельмени, баранки, блины, каравай.  3. Ход игры: дети угощают куклу Таню русскими национальными блюдами. Например: Таня поешь расстегай.</vt:lpstr>
      <vt:lpstr>1. Одень куклу слева в татарскую национальную одежду, куклу справа в русскую национальную одежду. (По щелчку межу куклой и элементами одежды появляется стрелка) 2. Словарная работа: сарафан, блузка, кокошник, сапожки, беләзек, читек, күлмәк, калфак. 3. Ход игры: дети выбирают для кукл элементы одежды. Например: Айсылу одень калфак. Таня одень кокошник. </vt:lpstr>
      <vt:lpstr>1. Пятый лишний. (После щелчка правильные элементы одежды направляются к кукле ) 2. Словарная работа: түбәтәй, камзул, күлмәк, читек. 3. Ход игры: дети называют лишний элементы национального костюма. - Что лишнее? (Пятый лишний  -  Картуз) - Почему? (Это элемент русского национального костюма) </vt:lpstr>
      <vt:lpstr>1. Пятый лишний. (После щелчка правильные элементы одежды направляются к кукле ) 2. Словарная работа: брюки, картуз, лапти, рубаха.  3. Ход игры: дети называют лишний элемент национального костюма.  - Что лишнее? (Пятый лишний  -  камзул) - Почему? (Это элемент татарского национального костюма)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34</cp:revision>
  <dcterms:created xsi:type="dcterms:W3CDTF">2014-03-14T11:00:51Z</dcterms:created>
  <dcterms:modified xsi:type="dcterms:W3CDTF">2014-03-17T03:38:33Z</dcterms:modified>
</cp:coreProperties>
</file>